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C4592-36A0-4B7B-82DB-D4A79DB639D5}">
  <a:tblStyle styleId="{C38C4592-36A0-4B7B-82DB-D4A79DB639D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e7dd69b79_7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2e7dd69b79_7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e7dd69b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2e7dd69b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e7dd69b79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2e7dd69b79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e7dd69b7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2e7dd69b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841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7dd69b79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2e7dd69b79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e7dd69b79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2e7dd69b79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e7dd69b79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2e7dd69b79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7dd69b7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2e7dd69b7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e7dd69b79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2e7dd69b79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e7dd69b79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2e7dd69b79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e7dd69b79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2e7dd69b79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e7dd69b79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2e7dd69b79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e7dd69b79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2e7dd69b79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32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ubhamjain.shinyapps.io/Wildfir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" y="0"/>
            <a:ext cx="91400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351150" y="529900"/>
            <a:ext cx="8441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 AND INFERENCE OF LARGE WILDFIRE BURN AREA IN THE CONTIGUOUS UNITED STATES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443763" y="1245700"/>
            <a:ext cx="4244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 TAMIDS Student Data Scienc</a:t>
            </a: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</a:t>
            </a:r>
            <a:endParaRPr sz="1100"/>
          </a:p>
        </p:txBody>
      </p:sp>
      <p:sp>
        <p:nvSpPr>
          <p:cNvPr id="132" name="Google Shape;132;p25"/>
          <p:cNvSpPr txBox="1"/>
          <p:nvPr/>
        </p:nvSpPr>
        <p:spPr>
          <a:xfrm>
            <a:off x="2811652" y="1795391"/>
            <a:ext cx="39171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– Sam’s Strikers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Shubham Jain</a:t>
            </a:r>
            <a:b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Sambandh Bhusan Dhal 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Krishna Chaitanya Gadepally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Prathik Vijaykumar</a:t>
            </a:r>
            <a:endParaRPr b="1"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59649" y="3618840"/>
            <a:ext cx="2857225" cy="85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 descr="A picture containing text, sign&#10;&#10;Description automatically generated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5616873" y="3802127"/>
            <a:ext cx="3390788" cy="4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 descr="Shape&#10;&#10;Description automatically generated with medium confidence"/>
          <p:cNvPicPr preferRelativeResize="0"/>
          <p:nvPr/>
        </p:nvPicPr>
        <p:blipFill rotWithShape="1">
          <a:blip r:embed="rId6">
            <a:alphaModFix amt="90000"/>
          </a:blip>
          <a:srcRect l="-2420" r="2419"/>
          <a:stretch/>
        </p:blipFill>
        <p:spPr>
          <a:xfrm>
            <a:off x="6" y="3618839"/>
            <a:ext cx="3066767" cy="85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7935400" y="4698175"/>
            <a:ext cx="11715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 Courtesy: kqed.org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-37125" y="-209951"/>
            <a:ext cx="8830276" cy="1547920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/>
          <p:cNvSpPr/>
          <p:nvPr/>
        </p:nvSpPr>
        <p:spPr>
          <a:xfrm rot="10800000">
            <a:off x="4035989" y="4658120"/>
            <a:ext cx="5108010" cy="48538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46206" y="208475"/>
            <a:ext cx="86631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and Future Work</a:t>
            </a:r>
            <a:endParaRPr sz="39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179813" y="1700675"/>
            <a:ext cx="83964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Modeling: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features can be used to enhance prediction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Inference: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analysis on how each feature affects the severity of wildfire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interdisciplinary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by collaboration between Natural Science and Data Science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Theory-based ML: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Machine learning backed by scientific theory to enhance public trust on ML models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more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open source datasets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Develop datasets including features and wildfire data for ease-of-public use and enhanced model fitting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/>
          <p:nvPr/>
        </p:nvSpPr>
        <p:spPr>
          <a:xfrm>
            <a:off x="191275" y="0"/>
            <a:ext cx="4610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– Sam’s Strikers</a:t>
            </a:r>
            <a:endParaRPr sz="39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869615" y="2849276"/>
            <a:ext cx="143452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Shubham Jain</a:t>
            </a:r>
            <a:endParaRPr sz="1100" b="1"/>
          </a:p>
        </p:txBody>
      </p:sp>
      <p:sp>
        <p:nvSpPr>
          <p:cNvPr id="288" name="Google Shape;288;p35"/>
          <p:cNvSpPr/>
          <p:nvPr/>
        </p:nvSpPr>
        <p:spPr>
          <a:xfrm>
            <a:off x="2780300" y="2892763"/>
            <a:ext cx="1625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Sambandh Bhusan Dhal</a:t>
            </a:r>
            <a:endParaRPr sz="1100" b="1"/>
          </a:p>
        </p:txBody>
      </p:sp>
      <p:sp>
        <p:nvSpPr>
          <p:cNvPr id="289" name="Google Shape;289;p35"/>
          <p:cNvSpPr/>
          <p:nvPr/>
        </p:nvSpPr>
        <p:spPr>
          <a:xfrm>
            <a:off x="4529600" y="2849275"/>
            <a:ext cx="21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Krishna Chaitanya Gadepally</a:t>
            </a:r>
            <a:endParaRPr sz="18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5"/>
          <p:cNvSpPr/>
          <p:nvPr/>
        </p:nvSpPr>
        <p:spPr>
          <a:xfrm>
            <a:off x="6777800" y="2892725"/>
            <a:ext cx="15438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Prathik Vijaykumar</a:t>
            </a:r>
            <a:endParaRPr sz="1100" b="1"/>
          </a:p>
        </p:txBody>
      </p:sp>
      <p:sp>
        <p:nvSpPr>
          <p:cNvPr id="291" name="Google Shape;291;p35"/>
          <p:cNvSpPr txBox="1"/>
          <p:nvPr/>
        </p:nvSpPr>
        <p:spPr>
          <a:xfrm>
            <a:off x="655300" y="3415577"/>
            <a:ext cx="1959756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 Student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Management and Hydrological Science</a:t>
            </a:r>
            <a:endParaRPr sz="1100"/>
          </a:p>
        </p:txBody>
      </p:sp>
      <p:sp>
        <p:nvSpPr>
          <p:cNvPr id="292" name="Google Shape;292;p35"/>
          <p:cNvSpPr txBox="1"/>
          <p:nvPr/>
        </p:nvSpPr>
        <p:spPr>
          <a:xfrm>
            <a:off x="2612244" y="3433571"/>
            <a:ext cx="19599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 </a:t>
            </a:r>
            <a:endParaRPr sz="1100"/>
          </a:p>
        </p:txBody>
      </p:sp>
      <p:sp>
        <p:nvSpPr>
          <p:cNvPr id="293" name="Google Shape;293;p35"/>
          <p:cNvSpPr txBox="1"/>
          <p:nvPr/>
        </p:nvSpPr>
        <p:spPr>
          <a:xfrm>
            <a:off x="4632809" y="3417947"/>
            <a:ext cx="19599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 </a:t>
            </a:r>
            <a:endParaRPr sz="1100"/>
          </a:p>
        </p:txBody>
      </p:sp>
      <p:sp>
        <p:nvSpPr>
          <p:cNvPr id="294" name="Google Shape;294;p35"/>
          <p:cNvSpPr txBox="1"/>
          <p:nvPr/>
        </p:nvSpPr>
        <p:spPr>
          <a:xfrm>
            <a:off x="6528818" y="3417952"/>
            <a:ext cx="19599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 </a:t>
            </a:r>
            <a:endParaRPr sz="1100"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00" y="940500"/>
            <a:ext cx="1807650" cy="18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450" y="940500"/>
            <a:ext cx="1688050" cy="18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350" y="940500"/>
            <a:ext cx="1959750" cy="17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43125"/>
            <a:ext cx="1807650" cy="1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/>
          <p:nvPr/>
        </p:nvSpPr>
        <p:spPr>
          <a:xfrm>
            <a:off x="-37125" y="-209951"/>
            <a:ext cx="8830276" cy="1547920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/>
          <p:cNvSpPr/>
          <p:nvPr/>
        </p:nvSpPr>
        <p:spPr>
          <a:xfrm rot="10800000">
            <a:off x="4035989" y="4658120"/>
            <a:ext cx="5108010" cy="48538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46206" y="208475"/>
            <a:ext cx="86631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Hearty gratitude to our sponsors:</a:t>
            </a:r>
            <a:endParaRPr sz="39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-1788555" y="1049145"/>
            <a:ext cx="322846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2A2D6-F55B-F481-C3EA-D29128D3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6" y="1337969"/>
            <a:ext cx="1822836" cy="20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35;p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AFEB163-5AE1-EEA0-EB14-DE1060D01E12}"/>
              </a:ext>
            </a:extLst>
          </p:cNvPr>
          <p:cNvPicPr preferRelativeResize="0"/>
          <p:nvPr/>
        </p:nvPicPr>
        <p:blipFill rotWithShape="1">
          <a:blip r:embed="rId4">
            <a:alphaModFix amt="90000"/>
          </a:blip>
          <a:srcRect l="-2420" r="2419"/>
          <a:stretch/>
        </p:blipFill>
        <p:spPr>
          <a:xfrm>
            <a:off x="5209315" y="1228930"/>
            <a:ext cx="3678376" cy="151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B3823EE-6A7A-B93A-BEE1-C8826FC7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5" y="3433993"/>
            <a:ext cx="2351052" cy="16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34;p2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06CA7D1-98C7-696B-5A4D-9FED3FFD9809}"/>
              </a:ext>
            </a:extLst>
          </p:cNvPr>
          <p:cNvPicPr preferRelativeResize="0"/>
          <p:nvPr/>
        </p:nvPicPr>
        <p:blipFill rotWithShape="1">
          <a:blip r:embed="rId6">
            <a:alphaModFix amt="90000"/>
          </a:blip>
          <a:srcRect/>
          <a:stretch/>
        </p:blipFill>
        <p:spPr>
          <a:xfrm>
            <a:off x="2982362" y="3805526"/>
            <a:ext cx="3390788" cy="4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F53B383-0B76-7C84-8B8E-D2EF029E2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373" y="1485342"/>
            <a:ext cx="2564158" cy="10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1122701" y="2988"/>
            <a:ext cx="7032474" cy="5143500"/>
          </a:xfrm>
          <a:custGeom>
            <a:avLst/>
            <a:gdLst/>
            <a:ahLst/>
            <a:cxnLst/>
            <a:rect l="l" t="t" r="r" b="b"/>
            <a:pathLst>
              <a:path w="9376632" h="6858000" extrusionOk="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36"/>
          <p:cNvGrpSpPr/>
          <p:nvPr/>
        </p:nvGrpSpPr>
        <p:grpSpPr>
          <a:xfrm>
            <a:off x="977552" y="2989"/>
            <a:ext cx="7329574" cy="5143500"/>
            <a:chOff x="1303402" y="36937"/>
            <a:chExt cx="9772765" cy="6858000"/>
          </a:xfrm>
        </p:grpSpPr>
        <p:sp>
          <p:nvSpPr>
            <p:cNvPr id="307" name="Google Shape;307;p36"/>
            <p:cNvSpPr/>
            <p:nvPr/>
          </p:nvSpPr>
          <p:spPr>
            <a:xfrm>
              <a:off x="1560551" y="36937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659468" y="36937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648217" y="36937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629061" y="36937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1318434" y="36937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1308320" y="36937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1303402" y="36937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36"/>
          <p:cNvSpPr/>
          <p:nvPr/>
        </p:nvSpPr>
        <p:spPr>
          <a:xfrm>
            <a:off x="2626819" y="1627633"/>
            <a:ext cx="3890131" cy="17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Thank </a:t>
            </a:r>
            <a:r>
              <a:rPr lang="en" sz="3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sz="3900" b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ou!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900" b="0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3900" b="1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36"/>
          <p:cNvGrpSpPr/>
          <p:nvPr/>
        </p:nvGrpSpPr>
        <p:grpSpPr>
          <a:xfrm>
            <a:off x="-229" y="-3116"/>
            <a:ext cx="1886211" cy="1630750"/>
            <a:chOff x="-305" y="-4155"/>
            <a:chExt cx="2514948" cy="2174333"/>
          </a:xfrm>
        </p:grpSpPr>
        <p:sp>
          <p:nvSpPr>
            <p:cNvPr id="316" name="Google Shape;316;p3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/>
              <a:ahLst/>
              <a:cxnLst/>
              <a:rect l="l" t="t" r="r" b="b"/>
              <a:pathLst>
                <a:path w="2514948" h="2170178" extrusionOk="0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/>
              <a:ahLst/>
              <a:cxnLst/>
              <a:rect l="l" t="t" r="r" b="b"/>
              <a:pathLst>
                <a:path w="2493062" h="1947896" extrusionOk="0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/>
              <a:ahLst/>
              <a:cxnLst/>
              <a:rect l="l" t="t" r="r" b="b"/>
              <a:pathLst>
                <a:path w="2501089" h="1972702" extrusionOk="0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/>
              <a:ahLst/>
              <a:cxnLst/>
              <a:rect l="l" t="t" r="r" b="b"/>
              <a:pathLst>
                <a:path w="2491105" h="1943661" extrusionOk="0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6"/>
          <p:cNvGrpSpPr/>
          <p:nvPr/>
        </p:nvGrpSpPr>
        <p:grpSpPr>
          <a:xfrm rot="10800000">
            <a:off x="7264295" y="3512750"/>
            <a:ext cx="1886211" cy="1630750"/>
            <a:chOff x="-305" y="-4155"/>
            <a:chExt cx="2514948" cy="2174333"/>
          </a:xfrm>
        </p:grpSpPr>
        <p:sp>
          <p:nvSpPr>
            <p:cNvPr id="321" name="Google Shape;321;p36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/>
              <a:ahLst/>
              <a:cxnLst/>
              <a:rect l="l" t="t" r="r" b="b"/>
              <a:pathLst>
                <a:path w="2514948" h="2170178" extrusionOk="0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/>
              <a:ahLst/>
              <a:cxnLst/>
              <a:rect l="l" t="t" r="r" b="b"/>
              <a:pathLst>
                <a:path w="2493062" h="1947896" extrusionOk="0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/>
              <a:ahLst/>
              <a:cxnLst/>
              <a:rect l="l" t="t" r="r" b="b"/>
              <a:pathLst>
                <a:path w="2501089" h="1972702" extrusionOk="0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/>
              <a:ahLst/>
              <a:cxnLst/>
              <a:rect l="l" t="t" r="r" b="b"/>
              <a:pathLst>
                <a:path w="2491105" h="1943661" extrusionOk="0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0" y="-5777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0" y="-1"/>
            <a:ext cx="8830276" cy="1547920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852775" y="457200"/>
            <a:ext cx="23832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74700" y="1546375"/>
            <a:ext cx="44973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focus on two challenges: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wildfire behavior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prediction and effective communication of research findings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Wildfire behavior is complex, and predicting it accurately is challenging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communication of research findings to end-users is critical in addressing the wildfire problem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last decade, the US witnessed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70,000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wildfires per year, burning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million acres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land on average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 had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3,700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wildfires in 2021, burning around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200,000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acres of land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Data-driven approaches can help in predicting wildfire spread and ultimately reducing their impact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 is used to predict burn area for large wildfire occurrences based on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forcings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geological characteristics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6752" y="1912527"/>
            <a:ext cx="4497182" cy="188881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 rot="10800000">
            <a:off x="4035989" y="4658120"/>
            <a:ext cx="5108010" cy="48538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4576624" y="3813700"/>
            <a:ext cx="449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Map of large wildfire incidents in the contiguous US between 2011 and 2020 (4538 incidents) 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0" y="-1"/>
            <a:ext cx="8824632" cy="1546378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/>
          <p:nvPr/>
        </p:nvSpPr>
        <p:spPr>
          <a:xfrm rot="10800000">
            <a:off x="4036218" y="4657061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267828" y="282386"/>
            <a:ext cx="2562778" cy="99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Wildfire Data</a:t>
            </a:r>
            <a:endParaRPr sz="1100"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2719" y="374840"/>
            <a:ext cx="2622233" cy="20440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7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2719" y="2718068"/>
            <a:ext cx="2622233" cy="21794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" name="Google Shape;158;p27"/>
          <p:cNvSpPr txBox="1"/>
          <p:nvPr/>
        </p:nvSpPr>
        <p:spPr>
          <a:xfrm>
            <a:off x="2361072" y="1540823"/>
            <a:ext cx="37905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GIS data for large wildfire locations and burn area boundaries downloaded from </a:t>
            </a: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Trends in Burn Severity Program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wildfire thresholds – </a:t>
            </a: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acres in Western US and </a:t>
            </a: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acres in Eastern US. </a:t>
            </a:r>
            <a:endParaRPr sz="10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years of data collected (</a:t>
            </a: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 – 2020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4,538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incidents covering </a:t>
            </a: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87,305 square miles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burn area used in analysis</a:t>
            </a:r>
            <a:endParaRPr sz="1000"/>
          </a:p>
        </p:txBody>
      </p:sp>
      <p:pic>
        <p:nvPicPr>
          <p:cNvPr id="159" name="Google Shape;159;p27" descr="A picture containing text, tree, colorfu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145" y="1781007"/>
            <a:ext cx="2163357" cy="162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872" y="1781006"/>
            <a:ext cx="1209523" cy="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584150" y="3876237"/>
            <a:ext cx="3473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wildfire data obtained from Fire Program Analysis Fire-Occurrence Database (FPA-FOD) for information on wildfire causes  </a:t>
            </a:r>
            <a:endParaRPr sz="1100"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598" y="4150247"/>
            <a:ext cx="1050131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2120" y="4087904"/>
            <a:ext cx="797066" cy="8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6947358" y="2406444"/>
            <a:ext cx="1621607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Large wildfire incidents by state</a:t>
            </a:r>
            <a:endParaRPr sz="1100"/>
          </a:p>
        </p:txBody>
      </p:sp>
      <p:sp>
        <p:nvSpPr>
          <p:cNvPr id="165" name="Google Shape;165;p27"/>
          <p:cNvSpPr txBox="1"/>
          <p:nvPr/>
        </p:nvSpPr>
        <p:spPr>
          <a:xfrm>
            <a:off x="6818384" y="4898305"/>
            <a:ext cx="1846991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causes of large wildfires in US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0" y="-1"/>
            <a:ext cx="8824632" cy="1546378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 rot="10800000">
            <a:off x="4036218" y="4657061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0" y="49181"/>
            <a:ext cx="6549831" cy="99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Meteorological and Topography</a:t>
            </a:r>
            <a:r>
              <a:rPr lang="en" sz="33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1100"/>
          </a:p>
        </p:txBody>
      </p:sp>
      <p:sp>
        <p:nvSpPr>
          <p:cNvPr id="174" name="Google Shape;174;p28"/>
          <p:cNvSpPr/>
          <p:nvPr/>
        </p:nvSpPr>
        <p:spPr>
          <a:xfrm>
            <a:off x="187975" y="1023994"/>
            <a:ext cx="8545605" cy="630015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8" descr="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25" y="1031114"/>
            <a:ext cx="683467" cy="6243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181536" y="2256743"/>
            <a:ext cx="8545605" cy="630015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181536" y="2980478"/>
            <a:ext cx="8545605" cy="630015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181536" y="3706321"/>
            <a:ext cx="8545605" cy="630015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181536" y="4432164"/>
            <a:ext cx="8545605" cy="630015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52" y="2257146"/>
            <a:ext cx="688813" cy="62920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1" name="Google Shape;181;p28" descr="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71" y="2986168"/>
            <a:ext cx="683467" cy="6243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" name="Google Shape;182;p28" descr="Ma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975" y="3709903"/>
            <a:ext cx="691445" cy="63212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" name="Google Shape;183;p28" descr="Ma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975" y="4426474"/>
            <a:ext cx="691445" cy="63212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1063267" y="1093682"/>
            <a:ext cx="120518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</a:t>
            </a:r>
            <a:endParaRPr sz="1100"/>
          </a:p>
        </p:txBody>
      </p:sp>
      <p:sp>
        <p:nvSpPr>
          <p:cNvPr id="185" name="Google Shape;185;p28"/>
          <p:cNvSpPr/>
          <p:nvPr/>
        </p:nvSpPr>
        <p:spPr>
          <a:xfrm>
            <a:off x="1039989" y="2329375"/>
            <a:ext cx="166117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cover</a:t>
            </a:r>
            <a:endParaRPr sz="27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036409" y="3053111"/>
            <a:ext cx="112314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MODIS</a:t>
            </a:r>
            <a:endParaRPr sz="27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1036409" y="3787481"/>
            <a:ext cx="177851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Topography</a:t>
            </a:r>
            <a:endParaRPr sz="27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036409" y="4500161"/>
            <a:ext cx="152455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Ecoregion</a:t>
            </a:r>
            <a:endParaRPr sz="27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159048" y="1100901"/>
            <a:ext cx="37111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Precipitation, Temperature,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 Pressure Deficit (Minimum and Maximum)</a:t>
            </a:r>
            <a:endParaRPr sz="1100"/>
          </a:p>
        </p:txBody>
      </p:sp>
      <p:sp>
        <p:nvSpPr>
          <p:cNvPr id="190" name="Google Shape;190;p28"/>
          <p:cNvSpPr/>
          <p:nvPr/>
        </p:nvSpPr>
        <p:spPr>
          <a:xfrm>
            <a:off x="2177325" y="1755375"/>
            <a:ext cx="6549900" cy="4107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5159047" y="1718286"/>
            <a:ext cx="371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Palmer Drought Severity Index (PDSI), Potential Evapotranspiration (PET)</a:t>
            </a:r>
            <a:endParaRPr sz="1100"/>
          </a:p>
        </p:txBody>
      </p:sp>
      <p:sp>
        <p:nvSpPr>
          <p:cNvPr id="192" name="Google Shape;192;p28"/>
          <p:cNvSpPr/>
          <p:nvPr/>
        </p:nvSpPr>
        <p:spPr>
          <a:xfrm>
            <a:off x="3873221" y="1247850"/>
            <a:ext cx="69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PRISM</a:t>
            </a:r>
            <a:endParaRPr sz="11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3789674" y="1861875"/>
            <a:ext cx="844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GRIDMET</a:t>
            </a:r>
            <a:endParaRPr sz="11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2429030" y="1363274"/>
            <a:ext cx="844650" cy="617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5" name="Google Shape;195;p28"/>
          <p:cNvCxnSpPr/>
          <p:nvPr/>
        </p:nvCxnSpPr>
        <p:spPr>
          <a:xfrm>
            <a:off x="2864930" y="1363349"/>
            <a:ext cx="4230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6" name="Google Shape;196;p28"/>
          <p:cNvCxnSpPr/>
          <p:nvPr/>
        </p:nvCxnSpPr>
        <p:spPr>
          <a:xfrm>
            <a:off x="2868606" y="2620745"/>
            <a:ext cx="4118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7" name="Google Shape;197;p28"/>
          <p:cNvCxnSpPr/>
          <p:nvPr/>
        </p:nvCxnSpPr>
        <p:spPr>
          <a:xfrm>
            <a:off x="2863087" y="3296439"/>
            <a:ext cx="4118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8" name="Google Shape;198;p28"/>
          <p:cNvCxnSpPr/>
          <p:nvPr/>
        </p:nvCxnSpPr>
        <p:spPr>
          <a:xfrm>
            <a:off x="2863087" y="4041871"/>
            <a:ext cx="4118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9" name="Google Shape;199;p28"/>
          <p:cNvSpPr/>
          <p:nvPr/>
        </p:nvSpPr>
        <p:spPr>
          <a:xfrm>
            <a:off x="3228450" y="2409850"/>
            <a:ext cx="1927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Land </a:t>
            </a:r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Database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(NLCD 2016)</a:t>
            </a:r>
            <a:endParaRPr sz="11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5156174" y="2247969"/>
            <a:ext cx="3489512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Water, Developed, Barren, Forests, Shrub/Scrub, Hay/Pasture, Cultivated Crops, Wetlands </a:t>
            </a:r>
            <a:endParaRPr sz="1100"/>
          </a:p>
        </p:txBody>
      </p:sp>
      <p:sp>
        <p:nvSpPr>
          <p:cNvPr id="201" name="Google Shape;201;p28"/>
          <p:cNvSpPr/>
          <p:nvPr/>
        </p:nvSpPr>
        <p:spPr>
          <a:xfrm>
            <a:off x="3522176" y="3180075"/>
            <a:ext cx="1481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MOD13A3 Version 6 </a:t>
            </a:r>
            <a:endParaRPr sz="1100"/>
          </a:p>
        </p:txBody>
      </p:sp>
      <p:sp>
        <p:nvSpPr>
          <p:cNvPr id="202" name="Google Shape;202;p28"/>
          <p:cNvSpPr txBox="1"/>
          <p:nvPr/>
        </p:nvSpPr>
        <p:spPr>
          <a:xfrm>
            <a:off x="5156174" y="3053111"/>
            <a:ext cx="348951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 Difference Vegetation Index (NDVI), Enhanced Vegetation Index (EVI)</a:t>
            </a:r>
            <a:endParaRPr sz="1100"/>
          </a:p>
        </p:txBody>
      </p:sp>
      <p:sp>
        <p:nvSpPr>
          <p:cNvPr id="203" name="Google Shape;203;p28"/>
          <p:cNvSpPr/>
          <p:nvPr/>
        </p:nvSpPr>
        <p:spPr>
          <a:xfrm>
            <a:off x="3782377" y="3910550"/>
            <a:ext cx="950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USGS DEM</a:t>
            </a:r>
            <a:endParaRPr sz="1100"/>
          </a:p>
        </p:txBody>
      </p:sp>
      <p:sp>
        <p:nvSpPr>
          <p:cNvPr id="204" name="Google Shape;204;p28"/>
          <p:cNvSpPr txBox="1"/>
          <p:nvPr/>
        </p:nvSpPr>
        <p:spPr>
          <a:xfrm>
            <a:off x="5156174" y="3891356"/>
            <a:ext cx="3489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 (meters)</a:t>
            </a:r>
            <a:endParaRPr sz="1100"/>
          </a:p>
        </p:txBody>
      </p:sp>
      <p:sp>
        <p:nvSpPr>
          <p:cNvPr id="205" name="Google Shape;205;p28"/>
          <p:cNvSpPr/>
          <p:nvPr/>
        </p:nvSpPr>
        <p:spPr>
          <a:xfrm>
            <a:off x="3570025" y="4623375"/>
            <a:ext cx="1367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EPA Ecoregions</a:t>
            </a:r>
            <a:endParaRPr sz="11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156174" y="4600291"/>
            <a:ext cx="3489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I and Level IV ecoregion boundaries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0" y="26632"/>
            <a:ext cx="8824632" cy="1546378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/>
          <p:nvPr/>
        </p:nvSpPr>
        <p:spPr>
          <a:xfrm rot="10800000">
            <a:off x="4036218" y="4657061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0" y="257686"/>
            <a:ext cx="29688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100" dirty="0"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0475" y="67530"/>
            <a:ext cx="5238530" cy="209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05" y="2571738"/>
            <a:ext cx="4059402" cy="23140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1550" y="3216688"/>
            <a:ext cx="1965373" cy="13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0894" y="2497245"/>
            <a:ext cx="3456504" cy="24180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8" name="Google Shape;218;p29"/>
          <p:cNvSpPr txBox="1"/>
          <p:nvPr/>
        </p:nvSpPr>
        <p:spPr>
          <a:xfrm>
            <a:off x="4538600" y="2167136"/>
            <a:ext cx="410301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Percent of Level IV Ecoregion land burned in large wildfires between 2011 - 2020</a:t>
            </a:r>
            <a:endParaRPr sz="1100"/>
          </a:p>
        </p:txBody>
      </p:sp>
      <p:sp>
        <p:nvSpPr>
          <p:cNvPr id="219" name="Google Shape;219;p29"/>
          <p:cNvSpPr txBox="1"/>
          <p:nvPr/>
        </p:nvSpPr>
        <p:spPr>
          <a:xfrm>
            <a:off x="4278800" y="4915275"/>
            <a:ext cx="4820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Average monthly large wildfires (bar) in the contiguous US and the mean monthly temperature (line). </a:t>
            </a:r>
            <a:endParaRPr sz="1100"/>
          </a:p>
        </p:txBody>
      </p:sp>
      <p:sp>
        <p:nvSpPr>
          <p:cNvPr id="220" name="Google Shape;220;p29"/>
          <p:cNvSpPr txBox="1"/>
          <p:nvPr/>
        </p:nvSpPr>
        <p:spPr>
          <a:xfrm>
            <a:off x="172000" y="4915275"/>
            <a:ext cx="3727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Burn area by NLCD land cover in large wildfires between 2011-2020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0" y="-1"/>
            <a:ext cx="8824632" cy="1546378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/>
          <p:nvPr/>
        </p:nvSpPr>
        <p:spPr>
          <a:xfrm rot="10800000">
            <a:off x="4036218" y="4657061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8" name="Google Shape;228;p30"/>
          <p:cNvGraphicFramePr/>
          <p:nvPr/>
        </p:nvGraphicFramePr>
        <p:xfrm>
          <a:off x="319368" y="1465364"/>
          <a:ext cx="4117825" cy="3549030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4705"/>
                  </a:srgbClr>
                </a:solidFill>
                <a:tableStyleId>{C38C4592-36A0-4B7B-82DB-D4A79DB639D5}</a:tableStyleId>
              </a:tblPr>
              <a:tblGrid>
                <a:gridCol w="6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solidFill>
                            <a:schemeClr val="lt1"/>
                          </a:solidFill>
                        </a:rPr>
                        <a:t>Feature</a:t>
                      </a:r>
                      <a:endParaRPr sz="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solidFill>
                            <a:schemeClr val="lt1"/>
                          </a:solidFill>
                        </a:rPr>
                        <a:t>Min</a:t>
                      </a:r>
                      <a:endParaRPr sz="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solidFill>
                            <a:schemeClr val="lt1"/>
                          </a:solidFill>
                        </a:rPr>
                        <a:t>Max</a:t>
                      </a:r>
                      <a:endParaRPr sz="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LATITUDE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Latitude coordinates of wildfire occurrence (decimal degrees)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25.2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49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LONGITUDE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Longitude coordinates of wildfire occurrence (decimal degrees)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-124.1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-72.8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DOY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Wildfire ignition day of year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365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ppt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Total monthly precipitation for month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1063.2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tmean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Average monthly temperature for month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-5.3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36.8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vpdmax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Maximum vapor pressure deficit for month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2.7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81.8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vpdmin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Minimum vapor pressure deficit for month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35.3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PDSI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Palmer Drought Severtiy Index during ignition date 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-8.1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7.6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Developed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% NLCD developed around 4-kilometer buffer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64.2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Forests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% NLCD forests around 4-kilometer buffer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99.8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Shrub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% NLCD shrub/scrub around 4-kilometer buffer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100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grass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% NLCD grasslands/herbaceous around 4-kilometer buffer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100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Pasture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% NLCD hay/pasture around 4-kilometer buffer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74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Wetlands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% NLCD wetlands around 4-kilometer buffer of wildfire ignition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100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NDVI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Normalized Difference Vegetation Index for month of wildfire occurrence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0.1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0.9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EVI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Enhance Vegetation Index for month of wildfire occurrence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0.7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u="none" strike="noStrike" cap="none">
                          <a:solidFill>
                            <a:schemeClr val="dk1"/>
                          </a:solidFill>
                        </a:rPr>
                        <a:t>Elevation</a:t>
                      </a:r>
                      <a:endParaRPr sz="7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Elevation of wildfire occurrence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-2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u="none" strike="noStrike" cap="none">
                          <a:solidFill>
                            <a:schemeClr val="dk1"/>
                          </a:solidFill>
                        </a:rPr>
                        <a:t>3507</a:t>
                      </a:r>
                      <a:endParaRPr sz="7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9475" marR="39475" marT="526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>
                        <a:alpha val="44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29" name="Google Shape;229;p30"/>
          <p:cNvSpPr/>
          <p:nvPr/>
        </p:nvSpPr>
        <p:spPr>
          <a:xfrm>
            <a:off x="84050" y="208475"/>
            <a:ext cx="43914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Predicting Burn Area</a:t>
            </a:r>
            <a:endParaRPr sz="39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0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824" y="1337894"/>
            <a:ext cx="3481152" cy="3481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30"/>
          <p:cNvSpPr txBox="1"/>
          <p:nvPr/>
        </p:nvSpPr>
        <p:spPr>
          <a:xfrm>
            <a:off x="6042791" y="4831877"/>
            <a:ext cx="2287661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Correlation plot for features used in the study</a:t>
            </a:r>
            <a:endParaRPr sz="1100"/>
          </a:p>
        </p:txBody>
      </p:sp>
      <p:sp>
        <p:nvSpPr>
          <p:cNvPr id="232" name="Google Shape;232;p30"/>
          <p:cNvSpPr txBox="1"/>
          <p:nvPr/>
        </p:nvSpPr>
        <p:spPr>
          <a:xfrm>
            <a:off x="1309787" y="1192954"/>
            <a:ext cx="228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Features gathered for 4,536 large wildfires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-1597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0" y="-1"/>
            <a:ext cx="8824632" cy="1546378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/>
          <p:nvPr/>
        </p:nvSpPr>
        <p:spPr>
          <a:xfrm rot="10800000">
            <a:off x="4036218" y="4657061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84051" y="208475"/>
            <a:ext cx="53082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and Analysis</a:t>
            </a:r>
            <a:endParaRPr sz="39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4038" y="1792883"/>
            <a:ext cx="4521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2425" y="1567600"/>
            <a:ext cx="2609000" cy="1778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524" y="49425"/>
            <a:ext cx="2609000" cy="17780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25" y="1567600"/>
            <a:ext cx="1655386" cy="33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84050" y="4935600"/>
            <a:ext cx="2180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DNN architecture used in the study</a:t>
            </a:r>
            <a:endParaRPr sz="1100"/>
          </a:p>
        </p:txBody>
      </p:sp>
      <p:sp>
        <p:nvSpPr>
          <p:cNvPr id="246" name="Google Shape;246;p31"/>
          <p:cNvSpPr txBox="1"/>
          <p:nvPr/>
        </p:nvSpPr>
        <p:spPr>
          <a:xfrm>
            <a:off x="2992275" y="3375100"/>
            <a:ext cx="19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Training loss for the DNN model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393675" y="1827475"/>
            <a:ext cx="212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Validation loss for the DNN model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2513700" y="3801250"/>
            <a:ext cx="22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6200" y="3689975"/>
            <a:ext cx="3544825" cy="10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6089250" y="2389250"/>
            <a:ext cx="3069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Model Specifications: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Train/Test split ratio -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80:20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Number of repeats: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Activation function: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ReLU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Learning rate: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0.001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Batch size: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32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Number of Epochs: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200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Test Error (MSE):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0.055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0.06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0" y="-1"/>
            <a:ext cx="8824632" cy="1546378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/>
          <p:nvPr/>
        </p:nvSpPr>
        <p:spPr>
          <a:xfrm rot="10800000">
            <a:off x="4036218" y="4657061"/>
            <a:ext cx="5107781" cy="48644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84044" y="208481"/>
            <a:ext cx="4225739" cy="112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Inference</a:t>
            </a:r>
            <a:endParaRPr sz="39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81525" y="1128250"/>
            <a:ext cx="55344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values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computed for each feature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SHAP value indicated increase in model’s prediction due to the feature in analysis, and vice-versa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 = Average prediction + sum of all SHAP values</a:t>
            </a:r>
            <a:endParaRPr sz="1100" b="1"/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1675" y="128450"/>
            <a:ext cx="2819403" cy="19733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261;p32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2392200"/>
            <a:ext cx="9144002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5765575" y="2135025"/>
            <a:ext cx="32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Feature importance in the DNN model obtained from SHAP values</a:t>
            </a:r>
            <a:endParaRPr sz="900"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2049125" y="4657050"/>
            <a:ext cx="620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Partial Dependence Plots showing the interactions between features and burn area using SHAP values</a:t>
            </a:r>
            <a:endParaRPr sz="1300"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-37125" y="-209951"/>
            <a:ext cx="8830276" cy="1547920"/>
          </a:xfrm>
          <a:custGeom>
            <a:avLst/>
            <a:gdLst/>
            <a:ahLst/>
            <a:cxnLst/>
            <a:rect l="l" t="t" r="r" b="b"/>
            <a:pathLst>
              <a:path w="10768629" h="1978172" extrusionOk="0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/>
          <p:nvPr/>
        </p:nvSpPr>
        <p:spPr>
          <a:xfrm rot="10800000">
            <a:off x="4035989" y="4658120"/>
            <a:ext cx="5108010" cy="485380"/>
          </a:xfrm>
          <a:custGeom>
            <a:avLst/>
            <a:gdLst/>
            <a:ahLst/>
            <a:cxnLst/>
            <a:rect l="l" t="t" r="r" b="b"/>
            <a:pathLst>
              <a:path w="10753706" h="1027260" extrusionOk="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346194" y="208481"/>
            <a:ext cx="42258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9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181650" y="1377125"/>
            <a:ext cx="8396400" cy="3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was used to analyze the burn area of large wildfires across the contiguous United States from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an average test MSE of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0.055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cover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of wildfire occurrence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found to be most influential factors in determining the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severity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extent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wildfires in the United States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predictive model can be used to forecast extent of future wildfires based on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cover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changes, with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characteristics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moisture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being utilized to improve DNN model accuracy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collection, modeling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on-ground action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key areas to work on for an effective strategy to mitigate impact of forest fires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prototype interactive web-tool was developed to visualize wildfire data for end-users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https://shubhamjain.shinyapps.io/Wildfires/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On-screen Show (16:9)</PresentationFormat>
  <Paragraphs>191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Noto Sans Symbols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Prathik Vijaykumar</dc:creator>
  <cp:lastModifiedBy>Prathik Vijaykumar</cp:lastModifiedBy>
  <cp:revision>1</cp:revision>
  <dcterms:modified xsi:type="dcterms:W3CDTF">2024-10-15T01:58:25Z</dcterms:modified>
</cp:coreProperties>
</file>